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449" r:id="rId2"/>
  </p:sldIdLst>
  <p:sldSz cx="12192000" cy="6858000"/>
  <p:notesSz cx="6858000" cy="9144000"/>
  <p:defaultTextStyle>
    <a:defPPr>
      <a:defRPr lang="en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2676"/>
  </p:normalViewPr>
  <p:slideViewPr>
    <p:cSldViewPr snapToGrid="0">
      <p:cViewPr varScale="1">
        <p:scale>
          <a:sx n="77" d="100"/>
          <a:sy n="77" d="100"/>
        </p:scale>
        <p:origin x="1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1625A-1235-AA45-BDB1-ACCBA77E4237}" type="datetimeFigureOut">
              <a:rPr lang="en-BR" smtClean="0"/>
              <a:t>06/19/2024</a:t>
            </a:fld>
            <a:endParaRPr lang="en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CCA49-2D46-7E4B-8948-6CE69528171D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338528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7D49F-0381-4F8D-7295-781B8EDB3C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194007-FA3F-3900-DD0F-328AE46F61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B1F4FE-66C1-F17B-DEEA-DE1F05816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56CC-15EF-0D43-B8C6-F455AA267161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722ED6-CC57-D3CB-BBF0-FFACAED46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7D35F-48A7-6005-6DE8-71ECD51CD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1A09-3D2B-C64B-B75C-CF50A0DEEC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340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B3B7F-054B-12F5-4E87-ED1DDAD49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A914B9-E5CD-A483-E7B3-1F249C2C0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BF8E3-113F-F78F-4B3D-F623C5834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56CC-15EF-0D43-B8C6-F455AA267161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D0453-DA81-FED7-F52D-857CDE590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7192F-94EA-EAEB-903B-F12CCEE05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1A09-3D2B-C64B-B75C-CF50A0DEEC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501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7E88C0-34C2-170C-C0C2-94C5C61719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25C832-32DC-4FEE-3DD1-FD5FDE5105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434E52-55A0-F558-9688-C9A4E1603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56CC-15EF-0D43-B8C6-F455AA267161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C9D63-DA3E-DE8A-3C53-3CE4151D3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91E70-66AF-F4A3-7B5A-074EA221F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1A09-3D2B-C64B-B75C-CF50A0DEEC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939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melin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0046AF-E5BF-854D-9986-7C3019770FE7}"/>
              </a:ext>
            </a:extLst>
          </p:cNvPr>
          <p:cNvCxnSpPr>
            <a:cxnSpLocks/>
          </p:cNvCxnSpPr>
          <p:nvPr userDrawn="1"/>
        </p:nvCxnSpPr>
        <p:spPr>
          <a:xfrm flipH="1">
            <a:off x="1045959" y="2213783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6CA14A6-0144-BC49-A8D4-C979D13258C0}"/>
              </a:ext>
            </a:extLst>
          </p:cNvPr>
          <p:cNvCxnSpPr>
            <a:cxnSpLocks/>
          </p:cNvCxnSpPr>
          <p:nvPr userDrawn="1"/>
        </p:nvCxnSpPr>
        <p:spPr>
          <a:xfrm flipH="1">
            <a:off x="6180493" y="2213783"/>
            <a:ext cx="11102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A582FC2-A135-5743-B9C0-6AC7225B42E1}"/>
              </a:ext>
            </a:extLst>
          </p:cNvPr>
          <p:cNvCxnSpPr>
            <a:cxnSpLocks/>
          </p:cNvCxnSpPr>
          <p:nvPr userDrawn="1"/>
        </p:nvCxnSpPr>
        <p:spPr>
          <a:xfrm flipH="1">
            <a:off x="8745623" y="3904712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7C43222-5868-0247-838F-58F4F6C8EE75}"/>
              </a:ext>
            </a:extLst>
          </p:cNvPr>
          <p:cNvCxnSpPr>
            <a:cxnSpLocks/>
          </p:cNvCxnSpPr>
          <p:nvPr userDrawn="1"/>
        </p:nvCxnSpPr>
        <p:spPr>
          <a:xfrm flipH="1">
            <a:off x="3611089" y="3895941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>
            <a:extLst>
              <a:ext uri="{FF2B5EF4-FFF2-40B4-BE49-F238E27FC236}">
                <a16:creationId xmlns:a16="http://schemas.microsoft.com/office/drawing/2014/main" id="{46EEE005-F78A-9D4F-B159-964376C38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</a:t>
            </a:r>
          </a:p>
        </p:txBody>
      </p:sp>
      <p:sp>
        <p:nvSpPr>
          <p:cNvPr id="96" name="Text Placeholder 29">
            <a:extLst>
              <a:ext uri="{FF2B5EF4-FFF2-40B4-BE49-F238E27FC236}">
                <a16:creationId xmlns:a16="http://schemas.microsoft.com/office/drawing/2014/main" id="{FC61536F-8EA7-5A48-AF76-8B0E251BD8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96955" y="2934856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97" name="Text Placeholder 29">
            <a:extLst>
              <a:ext uri="{FF2B5EF4-FFF2-40B4-BE49-F238E27FC236}">
                <a16:creationId xmlns:a16="http://schemas.microsoft.com/office/drawing/2014/main" id="{64FFD994-BD97-ED49-8607-286ECBB1CD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96955" y="2568686"/>
            <a:ext cx="2133600" cy="205837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102" name="Text Placeholder 29">
            <a:extLst>
              <a:ext uri="{FF2B5EF4-FFF2-40B4-BE49-F238E27FC236}">
                <a16:creationId xmlns:a16="http://schemas.microsoft.com/office/drawing/2014/main" id="{D1ADE805-BFBC-ED47-B9CB-6CB2FF02E86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7799" y="5087328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103" name="Text Placeholder 29">
            <a:extLst>
              <a:ext uri="{FF2B5EF4-FFF2-40B4-BE49-F238E27FC236}">
                <a16:creationId xmlns:a16="http://schemas.microsoft.com/office/drawing/2014/main" id="{334A3589-641F-F547-891B-149579153B7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897799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>
              <a:spcBef>
                <a:spcPts val="400"/>
              </a:spcBef>
              <a:buNone/>
            </a:pPr>
            <a:r>
              <a:rPr lang="en-US" dirty="0"/>
              <a:t>Click to edit </a:t>
            </a:r>
          </a:p>
        </p:txBody>
      </p:sp>
      <p:sp>
        <p:nvSpPr>
          <p:cNvPr id="106" name="Text Placeholder 29">
            <a:extLst>
              <a:ext uri="{FF2B5EF4-FFF2-40B4-BE49-F238E27FC236}">
                <a16:creationId xmlns:a16="http://schemas.microsoft.com/office/drawing/2014/main" id="{A63F8454-D12E-A641-ABD0-8977D3F5EC0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001711" y="5087328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107" name="Text Placeholder 29">
            <a:extLst>
              <a:ext uri="{FF2B5EF4-FFF2-40B4-BE49-F238E27FC236}">
                <a16:creationId xmlns:a16="http://schemas.microsoft.com/office/drawing/2014/main" id="{F35AA15D-DBAD-9840-8764-A5B6D486A23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01711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>
              <a:spcBef>
                <a:spcPts val="400"/>
              </a:spcBef>
              <a:buNone/>
            </a:pPr>
            <a:r>
              <a:rPr lang="en-US" dirty="0"/>
              <a:t>Click to edit </a:t>
            </a:r>
          </a:p>
        </p:txBody>
      </p:sp>
      <p:sp>
        <p:nvSpPr>
          <p:cNvPr id="108" name="Text Placeholder 29">
            <a:extLst>
              <a:ext uri="{FF2B5EF4-FFF2-40B4-BE49-F238E27FC236}">
                <a16:creationId xmlns:a16="http://schemas.microsoft.com/office/drawing/2014/main" id="{8357CA0F-1A55-B145-8305-562F0DF2254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438143" y="2934856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109" name="Text Placeholder 29">
            <a:extLst>
              <a:ext uri="{FF2B5EF4-FFF2-40B4-BE49-F238E27FC236}">
                <a16:creationId xmlns:a16="http://schemas.microsoft.com/office/drawing/2014/main" id="{D6C49F6F-AF28-8942-8442-8F54A1DC388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438143" y="2568686"/>
            <a:ext cx="2133600" cy="205837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E2724A-BCA1-604F-9D18-BF05746408C2}"/>
              </a:ext>
            </a:extLst>
          </p:cNvPr>
          <p:cNvCxnSpPr/>
          <p:nvPr userDrawn="1"/>
        </p:nvCxnSpPr>
        <p:spPr>
          <a:xfrm>
            <a:off x="967689" y="3968780"/>
            <a:ext cx="10275477" cy="0"/>
          </a:xfrm>
          <a:prstGeom prst="line">
            <a:avLst/>
          </a:prstGeom>
          <a:ln w="165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4923D7D1-A9CC-C34C-86FF-43B5C8978712}"/>
              </a:ext>
            </a:extLst>
          </p:cNvPr>
          <p:cNvSpPr/>
          <p:nvPr userDrawn="1"/>
        </p:nvSpPr>
        <p:spPr>
          <a:xfrm>
            <a:off x="964323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119FF13-13AB-3448-B24E-58E18B3CE2B6}"/>
              </a:ext>
            </a:extLst>
          </p:cNvPr>
          <p:cNvSpPr/>
          <p:nvPr userDrawn="1"/>
        </p:nvSpPr>
        <p:spPr>
          <a:xfrm>
            <a:off x="3531590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2F8F982-870E-AE44-B0D3-B3313BC48DB7}"/>
              </a:ext>
            </a:extLst>
          </p:cNvPr>
          <p:cNvSpPr/>
          <p:nvPr userDrawn="1"/>
        </p:nvSpPr>
        <p:spPr>
          <a:xfrm>
            <a:off x="6098857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549A137-DB5E-9C40-8C0A-ED607212022C}"/>
              </a:ext>
            </a:extLst>
          </p:cNvPr>
          <p:cNvSpPr/>
          <p:nvPr userDrawn="1"/>
        </p:nvSpPr>
        <p:spPr>
          <a:xfrm>
            <a:off x="8666124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46DFD4-BF8C-4939-874D-85B7DF956768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3856F-38E9-4BBF-93D8-0F8AC2E0E6C7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‹nº›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80206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3768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orient="horz" pos="1512">
          <p15:clr>
            <a:srgbClr val="FBAE40"/>
          </p15:clr>
        </p15:guide>
        <p15:guide id="11" orient="horz" pos="28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182B320-D19D-F8FB-99B8-C8E2F007F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93E5DEA-CB23-AD0E-6477-FCE073C54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9D41EC2-8C11-57B0-E839-A80A150233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8D8D2A-D416-3945-82F6-F48F8ABB1DC7}" type="datetimeFigureOut">
              <a:rPr lang="en-BR" smtClean="0"/>
              <a:pPr/>
              <a:t>06/19/2024</a:t>
            </a:fld>
            <a:endParaRPr lang="en-BR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A4322FB-FCEE-BDE0-BE08-5755BBC75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BR"/>
              <a:t>Pró-Reitoria de Pesquisa e Pós Graduação</a:t>
            </a:r>
            <a:endParaRPr lang="en-BR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43BC1A3-99FE-6BA9-1D2E-AF2840722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6E79600-4571-BA46-AB5E-95C42859C927}" type="slidenum">
              <a:rPr lang="en-BR" smtClean="0"/>
              <a:pPr/>
              <a:t>‹nº›</a:t>
            </a:fld>
            <a:endParaRPr lang="en-BR" dirty="0"/>
          </a:p>
        </p:txBody>
      </p:sp>
    </p:spTree>
    <p:extLst>
      <p:ext uri="{BB962C8B-B14F-4D97-AF65-F5344CB8AC3E}">
        <p14:creationId xmlns:p14="http://schemas.microsoft.com/office/powerpoint/2010/main" val="3943989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3A3BC-1974-9F88-25DB-109883D59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1C9A6-69E5-6EE7-AF92-B7AF2E7A3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3A382-816C-748A-B988-1C02A4328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56CC-15EF-0D43-B8C6-F455AA267161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BC8F6-DA3A-7B12-DD02-624DB060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81916-D865-1E6D-7E3F-BEC501240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1A09-3D2B-C64B-B75C-CF50A0DEEC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388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7968B-141E-BDB5-419F-87271608F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F19AC-735F-F9DE-458C-E4830260A6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18FB3F-B555-AD3F-21DC-066DCCC37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FDD160-367B-6E04-9DA3-27685C558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56CC-15EF-0D43-B8C6-F455AA267161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68C36-2A27-B0A9-6964-BECBDFC1F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EB33A0-0605-2E2E-CF70-191283B36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1A09-3D2B-C64B-B75C-CF50A0DEEC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8081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7C8BF-C01A-010C-3C3F-AE035B6AA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6EAA1-8A58-B0EB-2DFC-2C73A9BC1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3EAA4F-6B89-CE5C-545E-4CA96F016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1B282B-A068-81EF-B0C2-2181CBF42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1032A5-F913-9A9C-9991-6075D2118D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16FE1B-A8C7-2F68-5665-9D4592773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56CC-15EF-0D43-B8C6-F455AA267161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07B2B8-AEDD-C070-8DB0-29203C8E2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3A6076-F152-4931-B68E-EB949FBCB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1A09-3D2B-C64B-B75C-CF50A0DEEC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6351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E4F8B-3257-862F-20FA-960DF669F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701C7A-BE6E-24CD-8F19-DEAC953E0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56CC-15EF-0D43-B8C6-F455AA267161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AC8383-DA8C-B33C-8FB7-C2788F34D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8723A6-6D88-644D-FB9B-0ACB58F2E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1A09-3D2B-C64B-B75C-CF50A0DEEC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6666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0060AE-4996-0B4A-36D2-34992A1F5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56CC-15EF-0D43-B8C6-F455AA267161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E8C19E-E8CB-81D9-F345-A5D1C90E8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CB712C-A96A-E146-5EB3-FE2542E84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1A09-3D2B-C64B-B75C-CF50A0DEEC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115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17295-A374-E6D0-CB45-0C189C739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A8D1F-B357-A509-D197-519894993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9EEFBF-A3CE-2C0C-43A6-EA42FA52A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F549-4D6C-D6B0-1D30-C3B604325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56CC-15EF-0D43-B8C6-F455AA267161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662E6C-CE64-FDE3-4402-A25D87BB7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DEB11E-4979-0D1C-626C-EA7812D1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1A09-3D2B-C64B-B75C-CF50A0DEEC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778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F5BCC-3525-E1E6-D6DC-BF0AA5FF4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C1C21B-B283-143A-2BBE-C52431B176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8ADDB6-AE06-CFC1-FDA0-F4A6C3066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95498A-4F9B-F69E-3947-83E965FBA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56CC-15EF-0D43-B8C6-F455AA267161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3EA83-FDA5-8487-C476-781C5373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29E2DB-C6A9-D58C-D7E0-052248D71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1A09-3D2B-C64B-B75C-CF50A0DEEC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28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5489C4-60C3-AD2B-1740-40300C37B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38814F-FEFD-F2EB-9C25-CF4AAE298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81677-9D87-3DC6-1840-1EACA053EC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B56CC-15EF-0D43-B8C6-F455AA267161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30CE5-15C3-8BFE-2F30-4B70BC141D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1443E6-E470-35EB-84B5-B0BF689800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D1A09-3D2B-C64B-B75C-CF50A0DEEC47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513CC2E-7163-528D-EBA8-A96A567704A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5397" y="460690"/>
            <a:ext cx="538122" cy="828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63B9B5F-6121-3EC7-701B-263349F24344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637578" y="608409"/>
            <a:ext cx="1716222" cy="702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010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19620-6CCC-A34D-9D45-D6B57F800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752" y="350877"/>
            <a:ext cx="9339306" cy="846358"/>
          </a:xfr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BR" sz="3600" b="1" dirty="0"/>
              <a:t>Agenda da Avaliação Quadrienal 2021-2024</a:t>
            </a:r>
            <a:endParaRPr lang="en-US" sz="3600" spc="5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655189-E7B2-3A4A-99EE-997592791F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15000" y="1586036"/>
            <a:ext cx="5354920" cy="72022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b="1" dirty="0"/>
              <a:t>GT para </a:t>
            </a:r>
            <a:r>
              <a:rPr lang="en-US" sz="2000" b="1" dirty="0" err="1"/>
              <a:t>Avaliação</a:t>
            </a:r>
            <a:r>
              <a:rPr lang="en-US" sz="2000" b="1" dirty="0"/>
              <a:t> Externa do </a:t>
            </a:r>
            <a:r>
              <a:rPr lang="en-US" sz="2000" b="1" dirty="0" err="1"/>
              <a:t>Relatório</a:t>
            </a:r>
            <a:r>
              <a:rPr lang="en-US" sz="2000" b="1" dirty="0"/>
              <a:t> da </a:t>
            </a:r>
            <a:r>
              <a:rPr lang="en-US" sz="2000" b="1" dirty="0" err="1"/>
              <a:t>Proposta</a:t>
            </a:r>
            <a:r>
              <a:rPr lang="en-US" sz="2000" b="1" dirty="0"/>
              <a:t> do </a:t>
            </a:r>
            <a:r>
              <a:rPr lang="en-US" sz="2000" b="1" dirty="0" err="1"/>
              <a:t>Programa</a:t>
            </a:r>
            <a:endParaRPr lang="en-US" sz="20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73C602-BA59-1744-B258-B489E00A3E1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15000" y="2306265"/>
            <a:ext cx="5558467" cy="1534978"/>
          </a:xfrm>
        </p:spPr>
        <p:txBody>
          <a:bodyPr/>
          <a:lstStyle/>
          <a:p>
            <a:pPr marL="285750" indent="-28575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500" dirty="0" err="1"/>
              <a:t>Entrega</a:t>
            </a:r>
            <a:r>
              <a:rPr lang="en-US" sz="1500" dirty="0"/>
              <a:t> do </a:t>
            </a:r>
            <a:r>
              <a:rPr lang="en-US" sz="1500" dirty="0" err="1"/>
              <a:t>Relatório</a:t>
            </a:r>
            <a:r>
              <a:rPr lang="en-US" sz="1500" dirty="0"/>
              <a:t> </a:t>
            </a:r>
            <a:r>
              <a:rPr lang="en-US" sz="1500" dirty="0" err="1"/>
              <a:t>pelos</a:t>
            </a:r>
            <a:r>
              <a:rPr lang="en-US" sz="1500" dirty="0"/>
              <a:t> PPGs para o GT </a:t>
            </a:r>
            <a:r>
              <a:rPr lang="en-US" sz="1500" dirty="0" err="1"/>
              <a:t>Externo</a:t>
            </a:r>
            <a:r>
              <a:rPr lang="en-US" sz="1500" dirty="0"/>
              <a:t> – </a:t>
            </a:r>
            <a:r>
              <a:rPr lang="en-US" sz="1500" b="1" dirty="0">
                <a:solidFill>
                  <a:srgbClr val="FF0000"/>
                </a:solidFill>
              </a:rPr>
              <a:t>13 de </a:t>
            </a:r>
            <a:r>
              <a:rPr lang="en-US" sz="1500" b="1" dirty="0" err="1">
                <a:solidFill>
                  <a:srgbClr val="FF0000"/>
                </a:solidFill>
              </a:rPr>
              <a:t>setembro</a:t>
            </a:r>
            <a:r>
              <a:rPr lang="en-US" sz="1500" b="1" dirty="0">
                <a:solidFill>
                  <a:srgbClr val="FF0000"/>
                </a:solidFill>
              </a:rPr>
              <a:t> de 2024</a:t>
            </a:r>
          </a:p>
          <a:p>
            <a:pPr marL="285750" indent="-28575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500" dirty="0" err="1"/>
              <a:t>Seminário</a:t>
            </a:r>
            <a:r>
              <a:rPr lang="en-US" sz="1500" dirty="0"/>
              <a:t> com ex- </a:t>
            </a:r>
            <a:r>
              <a:rPr lang="en-US" sz="1500" dirty="0" err="1"/>
              <a:t>Coordenadores</a:t>
            </a:r>
            <a:r>
              <a:rPr lang="en-US" sz="1500" dirty="0"/>
              <a:t> de </a:t>
            </a:r>
            <a:r>
              <a:rPr lang="en-US" sz="1500" dirty="0" err="1"/>
              <a:t>Áreas</a:t>
            </a:r>
            <a:r>
              <a:rPr lang="en-US" sz="1500" dirty="0"/>
              <a:t> – </a:t>
            </a:r>
            <a:r>
              <a:rPr lang="en-US" sz="1500" b="1" dirty="0">
                <a:solidFill>
                  <a:srgbClr val="FF0000"/>
                </a:solidFill>
              </a:rPr>
              <a:t>14 de </a:t>
            </a:r>
            <a:r>
              <a:rPr lang="en-US" sz="1500" b="1" dirty="0" err="1">
                <a:solidFill>
                  <a:srgbClr val="FF0000"/>
                </a:solidFill>
              </a:rPr>
              <a:t>Outubro</a:t>
            </a:r>
            <a:r>
              <a:rPr lang="en-US" sz="1500" b="1" dirty="0">
                <a:solidFill>
                  <a:srgbClr val="FF0000"/>
                </a:solidFill>
              </a:rPr>
              <a:t> 2024</a:t>
            </a:r>
          </a:p>
          <a:p>
            <a:pPr marL="285750" indent="-28575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500" dirty="0" err="1"/>
              <a:t>Avaliação</a:t>
            </a:r>
            <a:r>
              <a:rPr lang="en-US" sz="1500" dirty="0"/>
              <a:t> dos </a:t>
            </a:r>
            <a:r>
              <a:rPr lang="en-US" sz="1500" dirty="0" err="1"/>
              <a:t>Relatórios</a:t>
            </a:r>
            <a:r>
              <a:rPr lang="en-US" sz="1500" dirty="0"/>
              <a:t> </a:t>
            </a:r>
            <a:r>
              <a:rPr lang="en-US" sz="1500" dirty="0" err="1"/>
              <a:t>pelo</a:t>
            </a:r>
            <a:r>
              <a:rPr lang="en-US" sz="1500" dirty="0"/>
              <a:t> GT </a:t>
            </a:r>
            <a:r>
              <a:rPr lang="en-US" sz="1500" dirty="0" err="1"/>
              <a:t>Externo</a:t>
            </a:r>
            <a:r>
              <a:rPr lang="en-US" sz="1500" dirty="0"/>
              <a:t> – </a:t>
            </a:r>
            <a:r>
              <a:rPr lang="en-US" sz="1500" b="1" dirty="0">
                <a:solidFill>
                  <a:srgbClr val="FF0000"/>
                </a:solidFill>
              </a:rPr>
              <a:t>15 a 18 de </a:t>
            </a:r>
            <a:r>
              <a:rPr lang="en-US" sz="1500" b="1" dirty="0" err="1">
                <a:solidFill>
                  <a:srgbClr val="FF0000"/>
                </a:solidFill>
              </a:rPr>
              <a:t>Outubro</a:t>
            </a:r>
            <a:r>
              <a:rPr lang="en-US" sz="1500" b="1" dirty="0">
                <a:solidFill>
                  <a:srgbClr val="FF0000"/>
                </a:solidFill>
              </a:rPr>
              <a:t> de 2024</a:t>
            </a:r>
          </a:p>
          <a:p>
            <a:pPr marL="285750" indent="-28575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500" dirty="0" err="1"/>
              <a:t>Resultado</a:t>
            </a:r>
            <a:r>
              <a:rPr lang="en-US" sz="1500" dirty="0"/>
              <a:t> da </a:t>
            </a:r>
            <a:r>
              <a:rPr lang="en-US" sz="1500" dirty="0" err="1"/>
              <a:t>Avaliação</a:t>
            </a:r>
            <a:r>
              <a:rPr lang="en-US" sz="1500" dirty="0"/>
              <a:t> do GT </a:t>
            </a:r>
            <a:r>
              <a:rPr lang="en-US" sz="1500" dirty="0" err="1"/>
              <a:t>Externo</a:t>
            </a:r>
            <a:r>
              <a:rPr lang="en-US" sz="1500" dirty="0"/>
              <a:t> – </a:t>
            </a:r>
            <a:r>
              <a:rPr lang="en-US" sz="1500" b="1" dirty="0" err="1">
                <a:solidFill>
                  <a:srgbClr val="FF0000"/>
                </a:solidFill>
              </a:rPr>
              <a:t>Novembro</a:t>
            </a:r>
            <a:r>
              <a:rPr lang="en-US" sz="1500" b="1" dirty="0">
                <a:solidFill>
                  <a:srgbClr val="FF0000"/>
                </a:solidFill>
              </a:rPr>
              <a:t> de 2024</a:t>
            </a:r>
          </a:p>
          <a:p>
            <a:pPr>
              <a:lnSpc>
                <a:spcPct val="100000"/>
              </a:lnSpc>
            </a:pPr>
            <a:endParaRPr lang="en-US" sz="16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C396C20-F6DF-C940-BE16-6E008BFF9CB9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1290408" y="2095077"/>
            <a:ext cx="4572000" cy="60371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b="1" dirty="0" err="1"/>
              <a:t>Entrega</a:t>
            </a:r>
            <a:r>
              <a:rPr lang="en-US" sz="2000" b="1" dirty="0"/>
              <a:t> e </a:t>
            </a:r>
            <a:r>
              <a:rPr lang="en-US" sz="2000" b="1" dirty="0" err="1"/>
              <a:t>análise</a:t>
            </a:r>
            <a:r>
              <a:rPr lang="en-US" sz="2000" b="1" dirty="0"/>
              <a:t> interna do </a:t>
            </a:r>
            <a:r>
              <a:rPr lang="en-US" sz="2000" b="1" dirty="0" err="1"/>
              <a:t>Relatório</a:t>
            </a:r>
            <a:r>
              <a:rPr lang="en-US" sz="2000" b="1" dirty="0"/>
              <a:t> </a:t>
            </a:r>
            <a:r>
              <a:rPr lang="en-US" sz="2000" b="1" dirty="0" err="1"/>
              <a:t>Proposta</a:t>
            </a:r>
            <a:r>
              <a:rPr lang="en-US" sz="2000" b="1" dirty="0"/>
              <a:t> do </a:t>
            </a:r>
            <a:r>
              <a:rPr lang="en-US" sz="2000" b="1" dirty="0" err="1"/>
              <a:t>Programa</a:t>
            </a:r>
            <a:r>
              <a:rPr lang="en-US" sz="2000" b="1" dirty="0"/>
              <a:t>: </a:t>
            </a:r>
            <a:r>
              <a:rPr lang="en-US" sz="2000" b="1" u="sng" dirty="0" err="1"/>
              <a:t>Pendentes</a:t>
            </a:r>
            <a:endParaRPr lang="en-US" sz="2000" b="1" u="sng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5F2A68F-70C1-7F46-9A1C-586701744F5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1290408" y="2985421"/>
            <a:ext cx="4572000" cy="560619"/>
          </a:xfr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285750" indent="-28575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600" dirty="0" err="1"/>
              <a:t>Todos</a:t>
            </a:r>
            <a:r>
              <a:rPr lang="en-US" sz="1600" dirty="0"/>
              <a:t> </a:t>
            </a:r>
            <a:r>
              <a:rPr lang="en-US" sz="1600" dirty="0" err="1"/>
              <a:t>os</a:t>
            </a:r>
            <a:r>
              <a:rPr lang="en-US" sz="1600" dirty="0"/>
              <a:t> PPGs com </a:t>
            </a:r>
            <a:r>
              <a:rPr lang="en-US" sz="1600" dirty="0" err="1"/>
              <a:t>relatório</a:t>
            </a:r>
            <a:r>
              <a:rPr lang="en-US" sz="1600" dirty="0"/>
              <a:t> de </a:t>
            </a:r>
            <a:r>
              <a:rPr lang="en-US" sz="1600" dirty="0" err="1"/>
              <a:t>Propostas</a:t>
            </a:r>
            <a:r>
              <a:rPr lang="en-US" sz="1600" dirty="0"/>
              <a:t> de </a:t>
            </a:r>
            <a:r>
              <a:rPr lang="en-US" sz="1600" dirty="0" err="1"/>
              <a:t>Programa</a:t>
            </a:r>
            <a:r>
              <a:rPr lang="en-US" sz="1600" dirty="0"/>
              <a:t> </a:t>
            </a:r>
            <a:r>
              <a:rPr lang="en-US" sz="1600" dirty="0" err="1"/>
              <a:t>Pendentes</a:t>
            </a:r>
            <a:r>
              <a:rPr lang="en-US" sz="1600" dirty="0"/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até</a:t>
            </a:r>
            <a:r>
              <a:rPr lang="en-US" sz="1600" b="1" dirty="0">
                <a:solidFill>
                  <a:srgbClr val="FF0000"/>
                </a:solidFill>
              </a:rPr>
              <a:t> 15 de </a:t>
            </a:r>
            <a:r>
              <a:rPr lang="en-US" sz="1600" b="1" dirty="0" err="1">
                <a:solidFill>
                  <a:srgbClr val="FF0000"/>
                </a:solidFill>
              </a:rPr>
              <a:t>julho</a:t>
            </a:r>
            <a:r>
              <a:rPr lang="en-US" sz="1600" b="1" dirty="0">
                <a:solidFill>
                  <a:srgbClr val="FF0000"/>
                </a:solidFill>
              </a:rPr>
              <a:t> 2024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554997-3B04-634C-A36E-69B03113315A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01709" y="4201414"/>
            <a:ext cx="2352091" cy="649702"/>
          </a:xfr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chemeClr val="bg1"/>
                </a:solidFill>
              </a:rPr>
              <a:t>Coleta CAPES 2024: Dez 2024 – </a:t>
            </a:r>
            <a:r>
              <a:rPr lang="en-US" sz="2000" b="1" dirty="0" err="1">
                <a:solidFill>
                  <a:schemeClr val="bg1"/>
                </a:solidFill>
              </a:rPr>
              <a:t>Abr</a:t>
            </a:r>
            <a:r>
              <a:rPr lang="en-US" sz="2000" b="1" dirty="0">
                <a:solidFill>
                  <a:schemeClr val="bg1"/>
                </a:solidFill>
              </a:rPr>
              <a:t> 2025	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E355B93-F7B4-8649-8BBF-819B529D7EC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956958" y="4825587"/>
            <a:ext cx="3116509" cy="144133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600" b="1" dirty="0" err="1"/>
              <a:t>Preenchimento</a:t>
            </a:r>
            <a:r>
              <a:rPr lang="en-US" sz="1600" b="1" dirty="0"/>
              <a:t> do Coleta 2024</a:t>
            </a:r>
          </a:p>
          <a:p>
            <a:pPr marL="285750" indent="-28575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600" dirty="0" err="1"/>
              <a:t>Envio</a:t>
            </a:r>
            <a:r>
              <a:rPr lang="en-US" sz="1600" dirty="0"/>
              <a:t> do Coleta para PRPPG: </a:t>
            </a:r>
            <a:r>
              <a:rPr lang="en-US" sz="1600" b="1" dirty="0" err="1">
                <a:solidFill>
                  <a:srgbClr val="FF0000"/>
                </a:solidFill>
              </a:rPr>
              <a:t>Março</a:t>
            </a:r>
            <a:r>
              <a:rPr lang="en-US" sz="1600" b="1" dirty="0">
                <a:solidFill>
                  <a:srgbClr val="FF0000"/>
                </a:solidFill>
              </a:rPr>
              <a:t> de 2025</a:t>
            </a:r>
          </a:p>
          <a:p>
            <a:pPr marL="285750" indent="-28575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600" dirty="0" err="1"/>
              <a:t>Homologação</a:t>
            </a:r>
            <a:r>
              <a:rPr lang="en-US" sz="1600" dirty="0"/>
              <a:t> pela PRPPG: </a:t>
            </a:r>
            <a:r>
              <a:rPr lang="en-US" sz="1600" b="1" dirty="0">
                <a:solidFill>
                  <a:srgbClr val="FF0000"/>
                </a:solidFill>
              </a:rPr>
              <a:t>Abril de 2025</a:t>
            </a:r>
          </a:p>
          <a:p>
            <a:pPr>
              <a:lnSpc>
                <a:spcPct val="100000"/>
              </a:lnSpc>
            </a:pPr>
            <a:endParaRPr lang="en-US" sz="1600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46E31A7-D773-5ED9-7F88-D729B8455E5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7799" y="4643025"/>
            <a:ext cx="2972575" cy="365126"/>
          </a:xfrm>
        </p:spPr>
        <p:txBody>
          <a:bodyPr/>
          <a:lstStyle/>
          <a:p>
            <a:r>
              <a:rPr lang="en-US" sz="1600" b="1" dirty="0"/>
              <a:t>C</a:t>
            </a:r>
            <a:r>
              <a:rPr lang="en-BR" sz="1600" b="1" dirty="0"/>
              <a:t>apacitação dos Quesitos da Ficha de Avaliação para Relatório da Proposta do Programa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5A8E870E-BF88-9EB8-615D-E898078A1255}"/>
              </a:ext>
            </a:extLst>
          </p:cNvPr>
          <p:cNvSpPr txBox="1">
            <a:spLocks/>
          </p:cNvSpPr>
          <p:nvPr/>
        </p:nvSpPr>
        <p:spPr>
          <a:xfrm>
            <a:off x="3897799" y="4201414"/>
            <a:ext cx="3807824" cy="303798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800" b="0" i="0" kern="1200" spc="0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/>
              <a:t>Capacitação</a:t>
            </a:r>
            <a:r>
              <a:rPr lang="en-US" sz="2000" b="1" dirty="0"/>
              <a:t> </a:t>
            </a:r>
            <a:r>
              <a:rPr lang="en-US" sz="2000" b="1" dirty="0" err="1"/>
              <a:t>Relatório</a:t>
            </a:r>
            <a:r>
              <a:rPr lang="en-US" sz="2000" b="1" dirty="0"/>
              <a:t> Sucupira</a:t>
            </a:r>
          </a:p>
        </p:txBody>
      </p:sp>
      <p:sp>
        <p:nvSpPr>
          <p:cNvPr id="24" name="Text Placeholder 19">
            <a:extLst>
              <a:ext uri="{FF2B5EF4-FFF2-40B4-BE49-F238E27FC236}">
                <a16:creationId xmlns:a16="http://schemas.microsoft.com/office/drawing/2014/main" id="{0823AFEE-58F5-A5E2-D59A-44BEA184DAB5}"/>
              </a:ext>
            </a:extLst>
          </p:cNvPr>
          <p:cNvSpPr txBox="1">
            <a:spLocks/>
          </p:cNvSpPr>
          <p:nvPr/>
        </p:nvSpPr>
        <p:spPr>
          <a:xfrm>
            <a:off x="3897799" y="5396952"/>
            <a:ext cx="2972575" cy="365126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BR" sz="1600" b="1" dirty="0">
                <a:solidFill>
                  <a:srgbClr val="FF0000"/>
                </a:solidFill>
              </a:rPr>
              <a:t>05 de Agosto de 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4C3B09-1A6C-7B80-5DA3-A291A1106AB4}"/>
              </a:ext>
            </a:extLst>
          </p:cNvPr>
          <p:cNvSpPr txBox="1"/>
          <p:nvPr/>
        </p:nvSpPr>
        <p:spPr>
          <a:xfrm>
            <a:off x="851049" y="1363665"/>
            <a:ext cx="60935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spc="50" dirty="0">
                <a:solidFill>
                  <a:schemeClr val="bg1"/>
                </a:solidFill>
              </a:rPr>
              <a:t>Coleta 2024: </a:t>
            </a:r>
            <a:r>
              <a:rPr lang="en-US" sz="2000" b="1" spc="50" dirty="0" err="1">
                <a:solidFill>
                  <a:schemeClr val="bg1"/>
                </a:solidFill>
              </a:rPr>
              <a:t>Junho</a:t>
            </a:r>
            <a:r>
              <a:rPr lang="en-US" sz="2000" b="1" spc="50" dirty="0">
                <a:solidFill>
                  <a:schemeClr val="bg1"/>
                </a:solidFill>
              </a:rPr>
              <a:t> 2024 a </a:t>
            </a:r>
            <a:r>
              <a:rPr lang="en-US" sz="2000" b="1" spc="50" dirty="0" err="1">
                <a:solidFill>
                  <a:schemeClr val="bg1"/>
                </a:solidFill>
              </a:rPr>
              <a:t>Março</a:t>
            </a:r>
            <a:r>
              <a:rPr lang="en-US" sz="2000" b="1" spc="50" dirty="0">
                <a:solidFill>
                  <a:schemeClr val="bg1"/>
                </a:solidFill>
              </a:rPr>
              <a:t> 2025</a:t>
            </a:r>
            <a:endParaRPr lang="en-B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197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6002</TotalTime>
  <Words>152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Agenda da Avaliação Quadrienal 2021-2024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Planejamento Avaliação Quadrienal</dc:title>
  <dc:creator>Microsoft Office User</dc:creator>
  <cp:lastModifiedBy>Aline Meira Rocha</cp:lastModifiedBy>
  <cp:revision>451</cp:revision>
  <cp:lastPrinted>2024-04-18T10:10:56Z</cp:lastPrinted>
  <dcterms:created xsi:type="dcterms:W3CDTF">2022-10-11T12:21:35Z</dcterms:created>
  <dcterms:modified xsi:type="dcterms:W3CDTF">2024-06-19T16:13:34Z</dcterms:modified>
</cp:coreProperties>
</file>